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7BE0D-A4F4-2010-9F9E-3CCA78EF1760}" name="Maria Wogan" initials="MW" userId="da541efc18af4660" providerId="Windows Live"/>
  <p188:author id="{6725233E-E29C-F0CE-0437-2F059F6E8FC7}" name="KAY, Nicola (NHS BEDFORDSHIRE, LUTON AND MILTON KEYNES CCG)" initials="KN(BLAMKC" userId="S::nicola.kay1@nhs.net::f2af215a-2b4d-4628-b932-93de781f5923" providerId="AD"/>
  <p188:author id="{CA6F2FA8-7A6C-53EA-3CA9-A61F0553ECE6}" name="Sharon Kendal (MLCSU)" initials="SK(" userId="S::sharon.kendal@mlcsu.nhs.uk::e065a7e3-5912-4383-95b1-d4249b4ce1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mmers Michelle [Capability House] - NHS Bedfordshire CCG" initials="SM[H-NBC" lastIdx="2" clrIdx="0"/>
  <p:cmAuthor id="2" name="SUMMERS, Michelle (NHS BEDFORDSHIRE, LUTON AND MILTON KEYNES CCG)" initials="SM(BLAMKC" lastIdx="1" clrIdx="1"/>
  <p:cmAuthor id="3" name="COX, Felicity (NHS BEDFORDSHIRE, LUTON AND MILTON KEYNES CCG)" initials="CF(BLAMKC" lastIdx="2" clrIdx="2">
    <p:extLst>
      <p:ext uri="{19B8F6BF-5375-455C-9EA6-DF929625EA0E}">
        <p15:presenceInfo xmlns:p15="http://schemas.microsoft.com/office/powerpoint/2012/main" userId="S::felicity.cox1@nhs.net::177aee50-dec4-4092-ad3e-5eb6b7a0d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FB8"/>
    <a:srgbClr val="39A5DF"/>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8" autoAdjust="0"/>
    <p:restoredTop sz="93729" autoAdjust="0"/>
  </p:normalViewPr>
  <p:slideViewPr>
    <p:cSldViewPr>
      <p:cViewPr varScale="1">
        <p:scale>
          <a:sx n="63" d="100"/>
          <a:sy n="63" d="100"/>
        </p:scale>
        <p:origin x="10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3464"/>
    </p:cViewPr>
  </p:sorterViewPr>
  <p:notesViewPr>
    <p:cSldViewPr>
      <p:cViewPr varScale="1">
        <p:scale>
          <a:sx n="85" d="100"/>
          <a:sy n="85" d="100"/>
        </p:scale>
        <p:origin x="27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641C83-CE3C-424A-A3C0-ACBB77819B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890427-98C8-1045-B09A-5ECB8A043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08CE8-14BE-B941-867D-D1C064CCABBA}" type="datetimeFigureOut">
              <a:rPr lang="en-US" smtClean="0"/>
              <a:t>7/3/2023</a:t>
            </a:fld>
            <a:endParaRPr lang="en-US"/>
          </a:p>
        </p:txBody>
      </p:sp>
      <p:sp>
        <p:nvSpPr>
          <p:cNvPr id="4" name="Footer Placeholder 3">
            <a:extLst>
              <a:ext uri="{FF2B5EF4-FFF2-40B4-BE49-F238E27FC236}">
                <a16:creationId xmlns:a16="http://schemas.microsoft.com/office/drawing/2014/main" id="{6A3E4524-8F7B-4F43-92F4-C394B4A7A5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D43A5-9F41-3A48-9F9C-630EA636C3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7E522A-CE6C-6545-8AF7-8AF2D4697723}" type="slidenum">
              <a:rPr lang="en-US" smtClean="0"/>
              <a:t>‹#›</a:t>
            </a:fld>
            <a:endParaRPr lang="en-US"/>
          </a:p>
        </p:txBody>
      </p:sp>
    </p:spTree>
    <p:extLst>
      <p:ext uri="{BB962C8B-B14F-4D97-AF65-F5344CB8AC3E}">
        <p14:creationId xmlns:p14="http://schemas.microsoft.com/office/powerpoint/2010/main" val="7727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52A32-C764-42B9-B872-738194D3D7E1}" type="datetimeFigureOut">
              <a:rPr lang="en-US"/>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2B880-4E56-49AE-BFD2-484CF7B3CBF2}" type="slidenum">
              <a:rPr lang="en-US"/>
              <a:t>‹#›</a:t>
            </a:fld>
            <a:endParaRPr lang="en-US"/>
          </a:p>
        </p:txBody>
      </p:sp>
    </p:spTree>
    <p:extLst>
      <p:ext uri="{BB962C8B-B14F-4D97-AF65-F5344CB8AC3E}">
        <p14:creationId xmlns:p14="http://schemas.microsoft.com/office/powerpoint/2010/main" val="359816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A1E5CC-8F04-9D43-BCD3-7275E8C172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334" y="304598"/>
            <a:ext cx="2712354" cy="1025518"/>
          </a:xfrm>
          <a:prstGeom prst="rect">
            <a:avLst/>
          </a:prstGeom>
        </p:spPr>
      </p:pic>
      <p:pic>
        <p:nvPicPr>
          <p:cNvPr id="10" name="Picture 9" descr="Background pattern&#10;&#10;Description automatically generated">
            <a:extLst>
              <a:ext uri="{FF2B5EF4-FFF2-40B4-BE49-F238E27FC236}">
                <a16:creationId xmlns:a16="http://schemas.microsoft.com/office/drawing/2014/main" id="{1335B568-8FF3-674B-84AB-66C54892E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0216" y="-27384"/>
            <a:ext cx="4190280" cy="6902395"/>
          </a:xfrm>
          <a:prstGeom prst="rect">
            <a:avLst/>
          </a:prstGeom>
        </p:spPr>
      </p:pic>
      <p:pic>
        <p:nvPicPr>
          <p:cNvPr id="1028"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81" y="-1317905"/>
            <a:ext cx="11783627" cy="4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icture Placeholder 11">
            <a:extLst>
              <a:ext uri="{FF2B5EF4-FFF2-40B4-BE49-F238E27FC236}">
                <a16:creationId xmlns:a16="http://schemas.microsoft.com/office/drawing/2014/main" id="{065BF124-EE58-184B-8303-7C9EE0006F4B}"/>
              </a:ext>
            </a:extLst>
          </p:cNvPr>
          <p:cNvSpPr>
            <a:spLocks noGrp="1"/>
          </p:cNvSpPr>
          <p:nvPr>
            <p:ph type="pic" sz="quarter" idx="13"/>
          </p:nvPr>
        </p:nvSpPr>
        <p:spPr>
          <a:xfrm flipH="1">
            <a:off x="13491709" y="3069325"/>
            <a:ext cx="3797397" cy="3797397"/>
          </a:xfrm>
          <a:prstGeom prst="ellipse">
            <a:avLst/>
          </a:prstGeom>
          <a:noFill/>
        </p:spPr>
        <p:txBody>
          <a:bodyPr/>
          <a:lstStyle/>
          <a:p>
            <a:endParaRPr lang="en-US" dirty="0"/>
          </a:p>
        </p:txBody>
      </p:sp>
      <p:sp>
        <p:nvSpPr>
          <p:cNvPr id="14" name="Picture Placeholder 13">
            <a:extLst>
              <a:ext uri="{FF2B5EF4-FFF2-40B4-BE49-F238E27FC236}">
                <a16:creationId xmlns:a16="http://schemas.microsoft.com/office/drawing/2014/main" id="{0C3345FD-9198-AF48-823C-BB87935B7FE4}"/>
              </a:ext>
            </a:extLst>
          </p:cNvPr>
          <p:cNvSpPr>
            <a:spLocks noGrp="1"/>
          </p:cNvSpPr>
          <p:nvPr>
            <p:ph type="pic" sz="quarter" idx="14"/>
          </p:nvPr>
        </p:nvSpPr>
        <p:spPr>
          <a:xfrm>
            <a:off x="13722978" y="21501"/>
            <a:ext cx="2878306" cy="2880494"/>
          </a:xfrm>
          <a:prstGeom prst="ellipse">
            <a:avLst/>
          </a:prstGeom>
        </p:spPr>
        <p:txBody>
          <a:bodyPr/>
          <a:lstStyle/>
          <a:p>
            <a:endParaRPr lang="en-US"/>
          </a:p>
        </p:txBody>
      </p:sp>
      <p:sp>
        <p:nvSpPr>
          <p:cNvPr id="15" name="Title 1">
            <a:extLst>
              <a:ext uri="{FF2B5EF4-FFF2-40B4-BE49-F238E27FC236}">
                <a16:creationId xmlns:a16="http://schemas.microsoft.com/office/drawing/2014/main" id="{381A4210-7229-DB41-8DE5-7458F41EA868}"/>
              </a:ext>
            </a:extLst>
          </p:cNvPr>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16" name="Text Placeholder 2">
            <a:extLst>
              <a:ext uri="{FF2B5EF4-FFF2-40B4-BE49-F238E27FC236}">
                <a16:creationId xmlns:a16="http://schemas.microsoft.com/office/drawing/2014/main" id="{FCB8B451-CAFA-004A-89B1-D4C0D76248D6}"/>
              </a:ext>
            </a:extLst>
          </p:cNvPr>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71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Title and Content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429C66E-1CFE-BD48-A9EE-22A6C6D6F598}"/>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9794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Title and Content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AE2386F-3B15-F54A-96E4-356500D7194E}"/>
              </a:ext>
            </a:extLst>
          </p:cNvPr>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73EC50AE-7C8C-3F4A-9BB7-13DFE250BDF6}"/>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3118D4B9-6002-7242-AE5B-B554A9566D4E}"/>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3016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7084723"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69CCEFD7-EF02-3D4D-A3BA-F73AC8AD7124}"/>
              </a:ext>
            </a:extLst>
          </p:cNvPr>
          <p:cNvSpPr>
            <a:spLocks noGrp="1"/>
          </p:cNvSpPr>
          <p:nvPr>
            <p:ph type="pic" sz="quarter" idx="14"/>
          </p:nvPr>
        </p:nvSpPr>
        <p:spPr>
          <a:xfrm flipH="1">
            <a:off x="7955934" y="2086796"/>
            <a:ext cx="3797397" cy="3797397"/>
          </a:xfrm>
          <a:prstGeom prst="ellipse">
            <a:avLst/>
          </a:prstGeom>
          <a:noFill/>
        </p:spPr>
        <p:txBody>
          <a:bodyPr/>
          <a:lstStyle/>
          <a:p>
            <a:endParaRPr lang="en-US" dirty="0"/>
          </a:p>
        </p:txBody>
      </p:sp>
      <p:sp>
        <p:nvSpPr>
          <p:cNvPr id="12" name="Content Placeholder 2">
            <a:extLst>
              <a:ext uri="{FF2B5EF4-FFF2-40B4-BE49-F238E27FC236}">
                <a16:creationId xmlns:a16="http://schemas.microsoft.com/office/drawing/2014/main" id="{AC13482B-E75A-B24A-AE29-A6C2A25A4B3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20234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0" name="Title 1">
            <a:extLst>
              <a:ext uri="{FF2B5EF4-FFF2-40B4-BE49-F238E27FC236}">
                <a16:creationId xmlns:a16="http://schemas.microsoft.com/office/drawing/2014/main" id="{146EC874-EB04-354B-9362-80C38FAFC2CB}"/>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2" name="Oval 11">
            <a:extLst>
              <a:ext uri="{FF2B5EF4-FFF2-40B4-BE49-F238E27FC236}">
                <a16:creationId xmlns:a16="http://schemas.microsoft.com/office/drawing/2014/main" id="{184576D4-12E8-BD46-8E2A-6BE58E12DBF6}"/>
              </a:ext>
            </a:extLst>
          </p:cNvPr>
          <p:cNvSpPr/>
          <p:nvPr userDrawn="1"/>
        </p:nvSpPr>
        <p:spPr>
          <a:xfrm>
            <a:off x="596213" y="458434"/>
            <a:ext cx="1080120" cy="108012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B3EABDAF-DEF9-144B-AA54-091C9F26BD09}"/>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5" name="Picture 14">
            <a:extLst>
              <a:ext uri="{FF2B5EF4-FFF2-40B4-BE49-F238E27FC236}">
                <a16:creationId xmlns:a16="http://schemas.microsoft.com/office/drawing/2014/main" id="{1BCA06D5-3EC0-394C-B80A-61CD43C5A12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24988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03545CCA-7DB1-9D4C-A6D9-897CF0BB71F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FE1F1204-D2FF-3E40-8F9A-AEF62CCFB952}"/>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B564EE7F-CA5D-2445-870E-98CDFDA14BFE}"/>
              </a:ext>
            </a:extLst>
          </p:cNvPr>
          <p:cNvSpPr/>
          <p:nvPr userDrawn="1"/>
        </p:nvSpPr>
        <p:spPr>
          <a:xfrm>
            <a:off x="596213" y="458434"/>
            <a:ext cx="1080120" cy="10801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E1AB73A3-F52C-0949-A125-CD39FFA3BA74}"/>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a:extLst>
              <a:ext uri="{FF2B5EF4-FFF2-40B4-BE49-F238E27FC236}">
                <a16:creationId xmlns:a16="http://schemas.microsoft.com/office/drawing/2014/main" id="{4D1260C3-1604-4D48-BB21-8358FBBAD3B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63053A9-C3B3-2A4D-988E-753D342505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44948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3311270C-9C91-A140-865B-E13553CB7900}"/>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65EA11FE-DF14-ED47-BB9D-0EAF224856F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033366F6-7006-4449-9BFC-188757522E48}"/>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30EA4015-EA8F-1B4A-BA15-223DE436BF63}"/>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2736362-12FE-9049-9E29-EF62382C342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F8B53AFD-0CB9-8A4C-B0CB-3A315A50B03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23958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6D228FC6-3DD4-BC43-80E0-ED2A58B2012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B932F6ED-E73C-8047-A71B-37A60114CED1}"/>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a:extLst>
              <a:ext uri="{FF2B5EF4-FFF2-40B4-BE49-F238E27FC236}">
                <a16:creationId xmlns:a16="http://schemas.microsoft.com/office/drawing/2014/main" id="{F1C0BAA9-E631-7646-A612-36D961F66469}"/>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6" name="Oval 15">
            <a:extLst>
              <a:ext uri="{FF2B5EF4-FFF2-40B4-BE49-F238E27FC236}">
                <a16:creationId xmlns:a16="http://schemas.microsoft.com/office/drawing/2014/main" id="{4852B6C0-4E92-354F-8B42-17732F156197}"/>
              </a:ext>
            </a:extLst>
          </p:cNvPr>
          <p:cNvSpPr/>
          <p:nvPr userDrawn="1"/>
        </p:nvSpPr>
        <p:spPr>
          <a:xfrm>
            <a:off x="596213" y="458434"/>
            <a:ext cx="1080120" cy="108012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39F354D-A928-AD48-8400-1DF92DB8E640}"/>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8E8A105-20E1-274A-A139-BC31DEB40B7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6275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8BC6CEFE-586A-D04A-BD76-7AA7D1688162}"/>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59108212-FA42-B646-BD49-6E9A7521BD1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Title 1">
            <a:extLst>
              <a:ext uri="{FF2B5EF4-FFF2-40B4-BE49-F238E27FC236}">
                <a16:creationId xmlns:a16="http://schemas.microsoft.com/office/drawing/2014/main" id="{0D292033-F9BE-624A-9ACF-ECF3807FC8FA}"/>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A39F9EA4-59B8-DE41-8274-B9A04E4EC460}"/>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5682414-8E83-EA45-AEB3-686CD8293BE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37542ED5-F060-2049-B80F-0298CC6EA60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51008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1" name="Picture 10">
            <a:extLst>
              <a:ext uri="{FF2B5EF4-FFF2-40B4-BE49-F238E27FC236}">
                <a16:creationId xmlns:a16="http://schemas.microsoft.com/office/drawing/2014/main" id="{344C63B7-1F88-0248-8F1C-FD5E72E46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pic>
        <p:nvPicPr>
          <p:cNvPr id="12" name="Picture 11">
            <a:extLst>
              <a:ext uri="{FF2B5EF4-FFF2-40B4-BE49-F238E27FC236}">
                <a16:creationId xmlns:a16="http://schemas.microsoft.com/office/drawing/2014/main" id="{4BF3264E-C2CF-9244-BE51-9FE7E9B513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Tree>
    <p:extLst>
      <p:ext uri="{BB962C8B-B14F-4D97-AF65-F5344CB8AC3E}">
        <p14:creationId xmlns:p14="http://schemas.microsoft.com/office/powerpoint/2010/main" val="295616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8C793-FBE8-8D42-B07F-A2F1061D2987}"/>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8" name="Footer Placeholder 4">
            <a:extLst>
              <a:ext uri="{FF2B5EF4-FFF2-40B4-BE49-F238E27FC236}">
                <a16:creationId xmlns:a16="http://schemas.microsoft.com/office/drawing/2014/main" id="{B080E96A-B518-CC4C-93D4-FB346BDBEC7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9" name="Slide Number Placeholder 5">
            <a:extLst>
              <a:ext uri="{FF2B5EF4-FFF2-40B4-BE49-F238E27FC236}">
                <a16:creationId xmlns:a16="http://schemas.microsoft.com/office/drawing/2014/main" id="{933095F4-8AE0-C24B-9632-EA99B62C401B}"/>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0" name="Picture 9">
            <a:extLst>
              <a:ext uri="{FF2B5EF4-FFF2-40B4-BE49-F238E27FC236}">
                <a16:creationId xmlns:a16="http://schemas.microsoft.com/office/drawing/2014/main" id="{C30B3D59-F4A3-E643-A1FF-1826F0D1E2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11" name="Picture 10">
            <a:extLst>
              <a:ext uri="{FF2B5EF4-FFF2-40B4-BE49-F238E27FC236}">
                <a16:creationId xmlns:a16="http://schemas.microsoft.com/office/drawing/2014/main" id="{52DE9097-3F9F-E94F-BC45-EA2FBF7C905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6031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6087D88-2B50-7D4B-B089-E96A599AE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37" t="3129" b="65092"/>
          <a:stretch/>
        </p:blipFill>
        <p:spPr>
          <a:xfrm flipH="1">
            <a:off x="0" y="0"/>
            <a:ext cx="12192000" cy="6858000"/>
          </a:xfrm>
          <a:prstGeom prst="rect">
            <a:avLst/>
          </a:prstGeom>
        </p:spPr>
      </p:pic>
      <p:sp>
        <p:nvSpPr>
          <p:cNvPr id="2" name="Title 1"/>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A0C7D8BB-BEC3-ED4E-8905-3FE19DD14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83500" y="459266"/>
            <a:ext cx="2712354" cy="1025518"/>
          </a:xfrm>
          <a:prstGeom prst="rect">
            <a:avLst/>
          </a:prstGeom>
        </p:spPr>
      </p:pic>
    </p:spTree>
    <p:extLst>
      <p:ext uri="{BB962C8B-B14F-4D97-AF65-F5344CB8AC3E}">
        <p14:creationId xmlns:p14="http://schemas.microsoft.com/office/powerpoint/2010/main" val="4085606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B8AFA2F-E014-7040-ADF0-F9D5345AA06D}"/>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7" name="Slide Number Placeholder 5">
            <a:extLst>
              <a:ext uri="{FF2B5EF4-FFF2-40B4-BE49-F238E27FC236}">
                <a16:creationId xmlns:a16="http://schemas.microsoft.com/office/drawing/2014/main" id="{E40110C9-9253-6E4E-959D-9ED728D2BD11}"/>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F9775023-A94F-BF46-80BA-190548B266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0A31613D-8589-A049-AD80-4AA0A87E41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0217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4"/>
            <a:ext cx="11172331" cy="428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32FB19C6-C53B-8847-BD23-39748DCC736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76504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 Title and Conten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D6CD807-B739-3D41-88A9-ABEAAF0A12F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662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Title and Conte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BFB4F38-94C3-154F-84F3-38BCB606234C}"/>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67939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 Title and Content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FDE91C4-AEF5-5F44-AB54-183B7E47CA6B}"/>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8767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 Title and Content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AE0F4FD-1908-0F41-8EFE-DEE66C81FF4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379853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Title and Content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8D89DE4-A435-B94B-97FE-7F11E2CA37F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40144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Title and Content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F8DF2D6-CCCF-DD4C-8ACC-D5FDF08641B1}"/>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184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332656"/>
            <a:ext cx="11233248"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1371" y="1700809"/>
            <a:ext cx="11233248"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1571" y="6356351"/>
            <a:ext cx="30928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Bedfordshire, Luton and Milton Keynes Health and Care Partnership</a:t>
            </a:r>
          </a:p>
        </p:txBody>
      </p:sp>
      <p:sp>
        <p:nvSpPr>
          <p:cNvPr id="6" name="Slide Number Placeholder 5"/>
          <p:cNvSpPr>
            <a:spLocks noGrp="1"/>
          </p:cNvSpPr>
          <p:nvPr>
            <p:ph type="sldNum" sz="quarter" idx="4"/>
          </p:nvPr>
        </p:nvSpPr>
        <p:spPr>
          <a:xfrm>
            <a:off x="8737600" y="6356351"/>
            <a:ext cx="299741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60DCE-9105-48A5-8A92-25C9283756D1}" type="slidenum">
              <a:rPr lang="en-GB" smtClean="0"/>
              <a:t>‹#›</a:t>
            </a:fld>
            <a:endParaRPr lang="en-GB"/>
          </a:p>
        </p:txBody>
      </p:sp>
    </p:spTree>
    <p:extLst>
      <p:ext uri="{BB962C8B-B14F-4D97-AF65-F5344CB8AC3E}">
        <p14:creationId xmlns:p14="http://schemas.microsoft.com/office/powerpoint/2010/main" val="9453966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7" r:id="rId5"/>
    <p:sldLayoutId id="2147483668" r:id="rId6"/>
    <p:sldLayoutId id="2147483669" r:id="rId7"/>
    <p:sldLayoutId id="2147483672" r:id="rId8"/>
    <p:sldLayoutId id="2147483671" r:id="rId9"/>
    <p:sldLayoutId id="2147483673" r:id="rId10"/>
    <p:sldLayoutId id="2147483670" r:id="rId11"/>
    <p:sldLayoutId id="2147483666" r:id="rId12"/>
    <p:sldLayoutId id="2147483661" r:id="rId13"/>
    <p:sldLayoutId id="2147483662" r:id="rId14"/>
    <p:sldLayoutId id="2147483664" r:id="rId15"/>
    <p:sldLayoutId id="2147483663" r:id="rId16"/>
    <p:sldLayoutId id="2147483665" r:id="rId17"/>
    <p:sldLayoutId id="2147483652" r:id="rId18"/>
    <p:sldLayoutId id="2147483654" r:id="rId19"/>
    <p:sldLayoutId id="2147483655" r:id="rId20"/>
  </p:sldLayoutIdLst>
  <p:hf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106FB8"/>
        </a:buClr>
        <a:buFont typeface="Arial" panose="020B0604020202020204"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Clr>
          <a:srgbClr val="106FB8"/>
        </a:buClr>
        <a:buFont typeface="Arial" panose="020B0604020202020204" pitchFamily="34" charset="0"/>
        <a:buChar char="–"/>
        <a:defRPr sz="22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Clr>
          <a:srgbClr val="106FB8"/>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Clr>
          <a:srgbClr val="106FB8"/>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rgbClr val="106FB8"/>
        </a:buClr>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br01.safelinks.protection.outlook.com/?url=https%3A%2F%2Fwww.milton-keynes.gov.uk%2Fschools-and-lifelong-learning%2FSEND%2Fsend-resources%2Ftransitioning-resources&amp;data=05%7C01%7Camanda.bousaki%40nhs.net%7C7a0541a89ff1415c0c5c08dac702a4e1%7C37c354b285b047f5b22207b48d774ee3%7C0%7C0%7C638041111419682178%7CUnknown%7CTWFpbGZsb3d8eyJWIjoiMC4wLjAwMDAiLCJQIjoiV2luMzIiLCJBTiI6Ik1haWwiLCJXVCI6Mn0%3D%7C3000%7C%7C%7C&amp;sdata=5E7AdFp%2Bik5P7Aku2SS0E5Vx25%2BQlmuWUu2ujs3eE4o%3D&amp;reserved=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FAEB-463C-9F48-B3A1-B84176641AF1}"/>
              </a:ext>
            </a:extLst>
          </p:cNvPr>
          <p:cNvSpPr>
            <a:spLocks noGrp="1"/>
          </p:cNvSpPr>
          <p:nvPr>
            <p:ph type="title"/>
          </p:nvPr>
        </p:nvSpPr>
        <p:spPr>
          <a:xfrm>
            <a:off x="963084" y="116632"/>
            <a:ext cx="6429060" cy="1656185"/>
          </a:xfrm>
        </p:spPr>
        <p:txBody>
          <a:bodyPr>
            <a:normAutofit fontScale="90000"/>
          </a:bodyPr>
          <a:lstStyle/>
          <a:p>
            <a:r>
              <a:rPr lang="en-GB" dirty="0">
                <a:latin typeface="Calibri" panose="020F0502020204030204" pitchFamily="34" charset="0"/>
                <a:ea typeface="Calibri" panose="020F0502020204030204" pitchFamily="34" charset="0"/>
                <a:cs typeface="Calibri" panose="020F0502020204030204" pitchFamily="34" charset="0"/>
              </a:rPr>
              <a:t>Looking after your young person’s health into Adulthood</a:t>
            </a:r>
            <a:br>
              <a:rPr lang="en-GB" sz="3200" dirty="0">
                <a:latin typeface="Calibri" panose="020F050202020403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D8E08D1A-DA72-FB4F-847A-A097B0F0F303}"/>
              </a:ext>
            </a:extLst>
          </p:cNvPr>
          <p:cNvSpPr>
            <a:spLocks noGrp="1"/>
          </p:cNvSpPr>
          <p:nvPr>
            <p:ph type="body" idx="1"/>
          </p:nvPr>
        </p:nvSpPr>
        <p:spPr>
          <a:xfrm>
            <a:off x="963084" y="1340768"/>
            <a:ext cx="8280920" cy="5057493"/>
          </a:xfrm>
        </p:spPr>
        <p:txBody>
          <a:bodyPr>
            <a:normAutofit/>
          </a:bodyPr>
          <a:lstStyle/>
          <a:p>
            <a:endParaRPr lang="en-GB" sz="2400" b="1" dirty="0">
              <a:solidFill>
                <a:srgbClr val="FF0000"/>
              </a:solidFill>
            </a:endParaRPr>
          </a:p>
          <a:p>
            <a:endParaRPr lang="en-GB" sz="2400" dirty="0">
              <a:solidFill>
                <a:srgbClr val="002060"/>
              </a:solidFill>
            </a:endParaRPr>
          </a:p>
        </p:txBody>
      </p:sp>
      <p:pic>
        <p:nvPicPr>
          <p:cNvPr id="4" name="Picture 3">
            <a:extLst>
              <a:ext uri="{FF2B5EF4-FFF2-40B4-BE49-F238E27FC236}">
                <a16:creationId xmlns:a16="http://schemas.microsoft.com/office/drawing/2014/main" id="{46744155-CCAD-4DF4-9EB6-B55E5BE049C4}"/>
              </a:ext>
            </a:extLst>
          </p:cNvPr>
          <p:cNvPicPr/>
          <p:nvPr/>
        </p:nvPicPr>
        <p:blipFill rotWithShape="1">
          <a:blip r:embed="rId2"/>
          <a:srcRect l="51441" t="53345" r="36200" b="18873"/>
          <a:stretch/>
        </p:blipFill>
        <p:spPr bwMode="auto">
          <a:xfrm>
            <a:off x="963084" y="2111302"/>
            <a:ext cx="1984912" cy="2584484"/>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A86324DB-2AB8-4107-AC23-BD79DE856197}"/>
              </a:ext>
            </a:extLst>
          </p:cNvPr>
          <p:cNvSpPr/>
          <p:nvPr/>
        </p:nvSpPr>
        <p:spPr>
          <a:xfrm>
            <a:off x="3048000" y="1488405"/>
            <a:ext cx="7440488" cy="4756302"/>
          </a:xfrm>
          <a:prstGeom prst="rect">
            <a:avLst/>
          </a:prstGeom>
        </p:spPr>
        <p:txBody>
          <a:bodyPr wrap="square">
            <a:spAutoFit/>
          </a:bodyPr>
          <a:lstStyle/>
          <a:p>
            <a:pPr algn="just">
              <a:lnSpc>
                <a:spcPct val="150000"/>
              </a:lnSpc>
              <a:spcAft>
                <a:spcPts val="0"/>
              </a:spcAft>
            </a:pPr>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Parents - Did you know?</a:t>
            </a:r>
            <a:endParaRPr lang="en-GB" sz="2800" b="1" dirty="0">
              <a:solidFill>
                <a:srgbClr val="C00000"/>
              </a:solidFill>
              <a:latin typeface="Calibri" panose="020F0502020204030204" pitchFamily="34" charset="0"/>
              <a:ea typeface="Calibri" panose="020F0502020204030204" pitchFamily="34" charset="0"/>
            </a:endParaRPr>
          </a:p>
          <a:p>
            <a:pPr algn="just">
              <a:lnSpc>
                <a:spcPct val="150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GPs offer Annual Health Checks (AHC) for Young People  with Learning Disabilities (LD) aged 14 </a:t>
            </a:r>
            <a:r>
              <a:rPr lang="en-GB" sz="2000" dirty="0" err="1">
                <a:solidFill>
                  <a:srgbClr val="0070C0"/>
                </a:solidFill>
                <a:latin typeface="Calibri" panose="020F0502020204030204" pitchFamily="34" charset="0"/>
                <a:ea typeface="Calibri" panose="020F0502020204030204" pitchFamily="34" charset="0"/>
                <a:cs typeface="Calibri" panose="020F0502020204030204" pitchFamily="34" charset="0"/>
              </a:rPr>
              <a:t>yrs</a:t>
            </a: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 and above. </a:t>
            </a:r>
            <a:endParaRPr lang="en-GB" sz="2000" dirty="0">
              <a:solidFill>
                <a:srgbClr val="0070C0"/>
              </a:solidFill>
              <a:latin typeface="Calibri" panose="020F0502020204030204" pitchFamily="34" charset="0"/>
              <a:ea typeface="Calibri" panose="020F0502020204030204" pitchFamily="34" charset="0"/>
            </a:endParaRPr>
          </a:p>
          <a:p>
            <a:pPr algn="just">
              <a:lnSpc>
                <a:spcPct val="150000"/>
              </a:lnSpc>
              <a:spcAft>
                <a:spcPts val="0"/>
              </a:spcAft>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Your child may already receive care from Paediatricians or Specialist Nurses but it is important for your GP to get to know your child to support their health needs and make sure the transition from </a:t>
            </a:r>
            <a:r>
              <a:rPr lang="en-GB" sz="2000" dirty="0" err="1">
                <a:solidFill>
                  <a:srgbClr val="0070C0"/>
                </a:solidFill>
                <a:latin typeface="Calibri" panose="020F0502020204030204" pitchFamily="34" charset="0"/>
                <a:ea typeface="Calibri" panose="020F0502020204030204" pitchFamily="34" charset="0"/>
                <a:cs typeface="Calibri" panose="020F0502020204030204" pitchFamily="34" charset="0"/>
              </a:rPr>
              <a:t>childrens</a:t>
            </a: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 to  adult services is a smooth one.  Check out the link below </a:t>
            </a:r>
            <a:r>
              <a:rPr lang="en-GB" sz="2000">
                <a:solidFill>
                  <a:srgbClr val="0070C0"/>
                </a:solidFill>
                <a:latin typeface="Calibri" panose="020F0502020204030204" pitchFamily="34" charset="0"/>
                <a:ea typeface="Calibri" panose="020F0502020204030204" pitchFamily="34" charset="0"/>
                <a:cs typeface="Calibri" panose="020F0502020204030204" pitchFamily="34" charset="0"/>
              </a:rPr>
              <a:t>on the LO</a:t>
            </a:r>
            <a:endPar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n-GB" u="sng" dirty="0">
                <a:hlinkClick r:id="rId3"/>
              </a:rPr>
              <a:t>Transitioning resources | Milton Keynes City Council (milton-keynes.gov.uk)</a:t>
            </a:r>
            <a:endPar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72794"/>
      </p:ext>
    </p:extLst>
  </p:cSld>
  <p:clrMapOvr>
    <a:masterClrMapping/>
  </p:clrMapOvr>
</p:sld>
</file>

<file path=ppt/theme/theme1.xml><?xml version="1.0" encoding="utf-8"?>
<a:theme xmlns:a="http://schemas.openxmlformats.org/drawingml/2006/main" name="Office Theme">
  <a:themeElements>
    <a:clrScheme name="BLMK colours Oct 2021">
      <a:dk1>
        <a:srgbClr val="000000"/>
      </a:dk1>
      <a:lt1>
        <a:srgbClr val="FFFFFF"/>
      </a:lt1>
      <a:dk2>
        <a:srgbClr val="2B307E"/>
      </a:dk2>
      <a:lt2>
        <a:srgbClr val="EEECE1"/>
      </a:lt2>
      <a:accent1>
        <a:srgbClr val="00A198"/>
      </a:accent1>
      <a:accent2>
        <a:srgbClr val="009BDA"/>
      </a:accent2>
      <a:accent3>
        <a:srgbClr val="514E93"/>
      </a:accent3>
      <a:accent4>
        <a:srgbClr val="F9B334"/>
      </a:accent4>
      <a:accent5>
        <a:srgbClr val="3EAB38"/>
      </a:accent5>
      <a:accent6>
        <a:srgbClr val="E8501D"/>
      </a:accent6>
      <a:hlink>
        <a:srgbClr val="00A198"/>
      </a:hlink>
      <a:folHlink>
        <a:srgbClr val="3DAA3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6b9faf-e485-43ba-9767-f211651fe416">COMENG-406079406-688100</_dlc_DocId>
    <_dlc_DocIdUrl xmlns="d06b9faf-e485-43ba-9767-f211651fe416">
      <Url>https://csucloudservices.sharepoint.com/teams/comms/_layouts/15/DocIdRedir.aspx?ID=COMENG-406079406-688100</Url>
      <Description>COMENG-406079406-688100</Description>
    </_dlc_DocIdUrl>
    <VMActioned xmlns="31f7c2ba-4170-4718-a5ff-dddeae16ca32">N/A</VMAction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6803C70C50249B000B3F4542A923E" ma:contentTypeVersion="1600" ma:contentTypeDescription="Create a new document." ma:contentTypeScope="" ma:versionID="ae45dfce41422933a36ae6da763b3af9">
  <xsd:schema xmlns:xsd="http://www.w3.org/2001/XMLSchema" xmlns:xs="http://www.w3.org/2001/XMLSchema" xmlns:p="http://schemas.microsoft.com/office/2006/metadata/properties" xmlns:ns2="d06b9faf-e485-43ba-9767-f211651fe416" xmlns:ns3="31f7c2ba-4170-4718-a5ff-dddeae16ca32" targetNamespace="http://schemas.microsoft.com/office/2006/metadata/properties" ma:root="true" ma:fieldsID="38c426439b278c435ba1ceeff9505222" ns2:_="" ns3:_="">
    <xsd:import namespace="d06b9faf-e485-43ba-9767-f211651fe416"/>
    <xsd:import namespace="31f7c2ba-4170-4718-a5ff-dddeae16ca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VMActioned"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b9faf-e485-43ba-9767-f211651fe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7c2ba-4170-4718-a5ff-dddeae16ca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VMActioned" ma:index="21" nillable="true" ma:displayName="Voice Mail Actioned?" ma:default="N/A" ma:format="RadioButtons" ma:indexed="true" ma:internalName="VMActioned">
      <xsd:simpleType>
        <xsd:restriction base="dms:Choice">
          <xsd:enumeration value="Yes"/>
          <xsd:enumeration value="No"/>
          <xsd:enumeration value="N/A"/>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57A83D-ECB4-43F3-91ED-4BD0089DB1AB}">
  <ds:schemaRefs>
    <ds:schemaRef ds:uri="http://schemas.microsoft.com/sharepoint/v3/contenttype/forms"/>
  </ds:schemaRefs>
</ds:datastoreItem>
</file>

<file path=customXml/itemProps2.xml><?xml version="1.0" encoding="utf-8"?>
<ds:datastoreItem xmlns:ds="http://schemas.openxmlformats.org/officeDocument/2006/customXml" ds:itemID="{78153355-B80A-41EF-BBF7-77E2ADEBC77E}">
  <ds:schemaRefs>
    <ds:schemaRef ds:uri="http://schemas.microsoft.com/office/2006/metadata/properties"/>
    <ds:schemaRef ds:uri="31f7c2ba-4170-4718-a5ff-dddeae16ca32"/>
    <ds:schemaRef ds:uri="http://schemas.microsoft.com/office/2006/documentManagement/types"/>
    <ds:schemaRef ds:uri="http://purl.org/dc/terms/"/>
    <ds:schemaRef ds:uri="http://schemas.openxmlformats.org/package/2006/metadata/core-properties"/>
    <ds:schemaRef ds:uri="d06b9faf-e485-43ba-9767-f211651fe416"/>
    <ds:schemaRef ds:uri="http://purl.org/dc/dcmityp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3798F98-1E41-47F7-8C34-85A819F16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b9faf-e485-43ba-9767-f211651fe416"/>
    <ds:schemaRef ds:uri="31f7c2ba-4170-4718-a5ff-dddeae16c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0F4FA92-9980-4A10-8630-1A5681B9529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29744</TotalTime>
  <Words>108</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Looking after your young person’s health into Adulthood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through change ICS/CCG Transition</dc:title>
  <dc:creator>SUMMERS, Michelle (NHS BEDFORDSHIRE CCG)</dc:creator>
  <cp:lastModifiedBy>Amanda Bousaki</cp:lastModifiedBy>
  <cp:revision>290</cp:revision>
  <dcterms:created xsi:type="dcterms:W3CDTF">2021-04-30T07:09:02Z</dcterms:created>
  <dcterms:modified xsi:type="dcterms:W3CDTF">2023-07-03T09:49:59Z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0x010100BA76803C70C50249B000B3F4542A923E</vt:lpwstr>
  </property>
  <property fmtid="{D5CDD505-2E9C-101B-9397-08002B2CF9AE}" pid="3" name="_dlc_DocIdItemGuid">
    <vt:lpwstr>93024a7b-fed9-4ab7-acec-36d68c9763ea</vt:lpwstr>
  </property>
</Properties>
</file>